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5"/>
  </p:notesMasterIdLst>
  <p:sldIdLst>
    <p:sldId id="298" r:id="rId3"/>
    <p:sldId id="273" r:id="rId4"/>
    <p:sldId id="274" r:id="rId5"/>
    <p:sldId id="303" r:id="rId6"/>
    <p:sldId id="275" r:id="rId7"/>
    <p:sldId id="280" r:id="rId8"/>
    <p:sldId id="302" r:id="rId9"/>
    <p:sldId id="299" r:id="rId10"/>
    <p:sldId id="276" r:id="rId11"/>
    <p:sldId id="293" r:id="rId12"/>
    <p:sldId id="277" r:id="rId13"/>
    <p:sldId id="283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mi" initials="S" lastIdx="15" clrIdx="0">
    <p:extLst>
      <p:ext uri="{19B8F6BF-5375-455C-9EA6-DF929625EA0E}">
        <p15:presenceInfo xmlns:p15="http://schemas.microsoft.com/office/powerpoint/2012/main" userId="Sum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32" autoAdjust="0"/>
  </p:normalViewPr>
  <p:slideViewPr>
    <p:cSldViewPr snapToGrid="0">
      <p:cViewPr>
        <p:scale>
          <a:sx n="68" d="100"/>
          <a:sy n="68" d="100"/>
        </p:scale>
        <p:origin x="1262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86382584529876"/>
          <c:y val="5.961805114235786E-2"/>
          <c:w val="0.8697188600592517"/>
          <c:h val="0.80157243214659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0.5</c:v>
                </c:pt>
                <c:pt idx="1">
                  <c:v>0.52500000000000002</c:v>
                </c:pt>
                <c:pt idx="2">
                  <c:v>0.55000000000000004</c:v>
                </c:pt>
                <c:pt idx="3">
                  <c:v>0.57499999999999996</c:v>
                </c:pt>
                <c:pt idx="4">
                  <c:v>0.57499999999999996</c:v>
                </c:pt>
                <c:pt idx="5">
                  <c:v>0.57499999999999996</c:v>
                </c:pt>
                <c:pt idx="6">
                  <c:v>0.57499999999999996</c:v>
                </c:pt>
                <c:pt idx="7">
                  <c:v>0.67500000000000004</c:v>
                </c:pt>
                <c:pt idx="8">
                  <c:v>0.7</c:v>
                </c:pt>
                <c:pt idx="9">
                  <c:v>0.72499999999999998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EB-45B3-A7B9-55391FDDD3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EB-45B3-A7B9-55391FDDD3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EB-45B3-A7B9-55391FDDD3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9540367"/>
        <c:axId val="799534607"/>
      </c:lineChart>
      <c:catAx>
        <c:axId val="79954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34607"/>
        <c:crossesAt val="0.47500000000000003"/>
        <c:auto val="1"/>
        <c:lblAlgn val="ctr"/>
        <c:lblOffset val="100"/>
        <c:noMultiLvlLbl val="0"/>
      </c:catAx>
      <c:valAx>
        <c:axId val="799534607"/>
        <c:scaling>
          <c:orientation val="minMax"/>
          <c:max val="0.72500000000000009"/>
          <c:min val="0.475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4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60882697172192E-2"/>
          <c:y val="6.228947531883515E-2"/>
          <c:w val="0.90375741533954479"/>
          <c:h val="0.844400389422612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9.1999999999999993</c:v>
                </c:pt>
                <c:pt idx="1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20-419C-8370-CAD6852FFC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12.8</c:v>
                </c:pt>
                <c:pt idx="1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20-419C-8370-CAD6852FF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8378352"/>
        <c:axId val="848376912"/>
      </c:barChart>
      <c:catAx>
        <c:axId val="84837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8376912"/>
        <c:crosses val="autoZero"/>
        <c:auto val="1"/>
        <c:lblAlgn val="ctr"/>
        <c:lblOffset val="100"/>
        <c:noMultiLvlLbl val="0"/>
      </c:catAx>
      <c:valAx>
        <c:axId val="84837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84837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2C5B-8E7F-4054-9BE0-021248F342C0}" type="datetimeFigureOut">
              <a:rPr lang="en-PK" smtClean="0"/>
              <a:t>06/10/2024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E2DEA-B3A3-4CB0-B15A-D5B6B1E568F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716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09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7E2DEA-B3A3-4CB0-B15A-D5B6B1E568F3}" type="slidenum">
              <a:rPr kumimoji="0" lang="en-P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P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24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124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190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095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00FCF-1948-4937-A9E7-50C0AE3141A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6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88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8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7721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1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793467" y="2171200"/>
            <a:ext cx="6605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⋆"/>
              <a:defRPr sz="4000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800" b="1" dirty="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39" name="Google Shape;439;p4"/>
          <p:cNvGrpSpPr/>
          <p:nvPr/>
        </p:nvGrpSpPr>
        <p:grpSpPr>
          <a:xfrm>
            <a:off x="9817219" y="3623581"/>
            <a:ext cx="1742684" cy="1742684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861718" y="463833"/>
            <a:ext cx="828625" cy="829903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803291" y="1122488"/>
            <a:ext cx="1926109" cy="1122168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326765" y="3998208"/>
            <a:ext cx="1898515" cy="3237729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0999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⋆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05" name="Google Shape;505;p5"/>
          <p:cNvGrpSpPr/>
          <p:nvPr/>
        </p:nvGrpSpPr>
        <p:grpSpPr>
          <a:xfrm>
            <a:off x="10216429" y="5179125"/>
            <a:ext cx="761612" cy="761612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569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753983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6222912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0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000099"/>
                </a:solidFill>
                <a:effectLst/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06746" cy="4349939"/>
          </a:xfr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000099"/>
              </a:buClr>
              <a:buFont typeface="Wingdings" panose="05000000000000000000" pitchFamily="2" charset="2"/>
              <a:buChar char="v"/>
              <a:defRPr sz="2000">
                <a:solidFill>
                  <a:srgbClr val="C0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77334" y="1930400"/>
            <a:ext cx="8596668" cy="0"/>
          </a:xfrm>
          <a:prstGeom prst="line">
            <a:avLst/>
          </a:prstGeom>
          <a:ln w="88900" cmpd="thickThin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005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75396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4667472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758097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96" name="Google Shape;596;p7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438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71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983300" y="5265467"/>
            <a:ext cx="822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2" name="Google Shape;682;p9"/>
          <p:cNvSpPr/>
          <p:nvPr/>
        </p:nvSpPr>
        <p:spPr>
          <a:xfrm>
            <a:off x="1488000" y="742084"/>
            <a:ext cx="9216000" cy="45488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6761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4711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 with planets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774874" y="367889"/>
            <a:ext cx="1507681" cy="150768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9036590" y="5102650"/>
            <a:ext cx="1876497" cy="1879388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2513465" y="1161776"/>
            <a:ext cx="913771" cy="532371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85145" y="4830324"/>
            <a:ext cx="1902281" cy="3244153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9227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4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3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9977" y="31285"/>
            <a:ext cx="11782523" cy="6807943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12192355" cy="6857923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3322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B0047-D764-2429-4B1F-51C6DB188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D19D7-89DB-6FFB-6BA4-2F539CA8C73D}"/>
              </a:ext>
            </a:extLst>
          </p:cNvPr>
          <p:cNvSpPr/>
          <p:nvPr/>
        </p:nvSpPr>
        <p:spPr>
          <a:xfrm>
            <a:off x="1687746" y="476681"/>
            <a:ext cx="808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World Space Week 2024</a:t>
            </a:r>
            <a:endParaRPr lang="en-PK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CC04B-7B93-6BF7-B334-84E556AFADCA}"/>
              </a:ext>
            </a:extLst>
          </p:cNvPr>
          <p:cNvSpPr txBox="1"/>
          <p:nvPr/>
        </p:nvSpPr>
        <p:spPr>
          <a:xfrm>
            <a:off x="3999491" y="5102737"/>
            <a:ext cx="4418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Presented by;</a:t>
            </a:r>
          </a:p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M</a:t>
            </a:r>
            <a:r>
              <a:rPr lang="en-US" sz="2800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.</a:t>
            </a: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Hassan Gul </a:t>
            </a:r>
            <a:r>
              <a:rPr lang="en-US" sz="28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cs typeface="Arial"/>
                <a:sym typeface="Arial"/>
              </a:rPr>
              <a:t>(B-7231)</a:t>
            </a:r>
          </a:p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Ahmad Bajwa  </a:t>
            </a:r>
            <a:r>
              <a:rPr lang="en-US" sz="28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cs typeface="Arial"/>
                <a:sym typeface="Arial"/>
              </a:rPr>
              <a:t>(B-10693)</a:t>
            </a:r>
            <a:endParaRPr lang="en-PK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B81A-E528-1FE0-4595-D8D09FD8ECEF}"/>
              </a:ext>
            </a:extLst>
          </p:cNvPr>
          <p:cNvSpPr/>
          <p:nvPr/>
        </p:nvSpPr>
        <p:spPr>
          <a:xfrm>
            <a:off x="1564364" y="2875002"/>
            <a:ext cx="84497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kern="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66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Rounded MT Bold" panose="020F0704030504030204" pitchFamily="34" charset="0"/>
                <a:cs typeface="Arial"/>
                <a:sym typeface="Arial"/>
              </a:rPr>
              <a:t>ZERO BANK GRAVITY</a:t>
            </a:r>
            <a:endParaRPr lang="en-PK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66FFFF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2F393-65F2-B53D-0529-641A12D934A6}"/>
              </a:ext>
            </a:extLst>
          </p:cNvPr>
          <p:cNvSpPr txBox="1"/>
          <p:nvPr/>
        </p:nvSpPr>
        <p:spPr>
          <a:xfrm>
            <a:off x="4522492" y="6364702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Imprint MT Shadow" panose="04020605060303030202" pitchFamily="82" charset="0"/>
                <a:cs typeface="Arial"/>
                <a:sym typeface="Arial"/>
              </a:rPr>
              <a:t>Siddeeq Public School</a:t>
            </a:r>
            <a:endParaRPr lang="en-PK" sz="2400" kern="0" dirty="0">
              <a:solidFill>
                <a:srgbClr val="FFFFFF"/>
              </a:solidFill>
              <a:latin typeface="Imprint MT Shadow" panose="040206050603030302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80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F3202D-E99E-85D7-9DCB-54DABF1B7EF1}"/>
              </a:ext>
            </a:extLst>
          </p:cNvPr>
          <p:cNvSpPr txBox="1">
            <a:spLocks/>
          </p:cNvSpPr>
          <p:nvPr/>
        </p:nvSpPr>
        <p:spPr>
          <a:xfrm>
            <a:off x="549789" y="5860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Expected Analysis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7C48D-FDD4-D605-4461-A6DE5A2DE1CB}"/>
              </a:ext>
            </a:extLst>
          </p:cNvPr>
          <p:cNvGrpSpPr/>
          <p:nvPr/>
        </p:nvGrpSpPr>
        <p:grpSpPr>
          <a:xfrm>
            <a:off x="374650" y="2211848"/>
            <a:ext cx="5259531" cy="4419086"/>
            <a:chOff x="2032000" y="2314575"/>
            <a:chExt cx="5721350" cy="441908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C7195B5-0463-C1D8-62E5-2BFCF788D5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6268397"/>
                </p:ext>
              </p:extLst>
            </p:nvPr>
          </p:nvGraphicFramePr>
          <p:xfrm>
            <a:off x="2032000" y="2314575"/>
            <a:ext cx="5721350" cy="3823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DF62C-3A4E-B44D-4D7C-DD070E436BE3}"/>
                </a:ext>
              </a:extLst>
            </p:cNvPr>
            <p:cNvSpPr txBox="1"/>
            <p:nvPr/>
          </p:nvSpPr>
          <p:spPr>
            <a:xfrm>
              <a:off x="2032000" y="6087330"/>
              <a:ext cx="5721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Graph comparing the doubling rate of phytoplankton on Earth versus in zero gravity</a:t>
              </a:r>
              <a:endParaRPr lang="en-PK" b="1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DF1988F-DC6B-8946-FB83-52D9F9AF2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425" y="2447925"/>
              <a:ext cx="0" cy="314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D46165-2AFC-0C71-BD31-FD17742BEF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25" y="5596091"/>
              <a:ext cx="51149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D1F053-6D71-5ABA-4962-A0CB44BAC495}"/>
              </a:ext>
            </a:extLst>
          </p:cNvPr>
          <p:cNvGrpSpPr/>
          <p:nvPr/>
        </p:nvGrpSpPr>
        <p:grpSpPr>
          <a:xfrm>
            <a:off x="5781964" y="2345198"/>
            <a:ext cx="5376861" cy="4294394"/>
            <a:chOff x="5781964" y="2345198"/>
            <a:chExt cx="5376861" cy="4294394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0E416319-9C16-CB77-4457-FBC6F96B0F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0001629"/>
                </p:ext>
              </p:extLst>
            </p:nvPr>
          </p:nvGraphicFramePr>
          <p:xfrm>
            <a:off x="5781964" y="2523260"/>
            <a:ext cx="5376861" cy="3251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8E5F8-7B70-40BD-2206-6A61E47B5B29}"/>
                </a:ext>
              </a:extLst>
            </p:cNvPr>
            <p:cNvSpPr txBox="1"/>
            <p:nvPr/>
          </p:nvSpPr>
          <p:spPr>
            <a:xfrm>
              <a:off x="5781965" y="5716262"/>
              <a:ext cx="53768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Graph comparing the Carbon Consumption rate of phytoplankton on Earth versus in zero gravity</a:t>
              </a:r>
              <a:endParaRPr lang="en-PK" b="1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EF74E-BAD5-A1DE-07EE-7B3E21876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910" y="2345198"/>
              <a:ext cx="0" cy="3139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173C98-8F07-E3F2-4AA6-6900D3871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10" y="5486258"/>
              <a:ext cx="506091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BD1C7-ADB1-7475-CE90-8303D684E0BC}"/>
                </a:ext>
              </a:extLst>
            </p:cNvPr>
            <p:cNvSpPr txBox="1"/>
            <p:nvPr/>
          </p:nvSpPr>
          <p:spPr>
            <a:xfrm>
              <a:off x="6727804" y="5507431"/>
              <a:ext cx="12907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Normal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F99DA-45EC-0664-72E8-E520C893060F}"/>
                </a:ext>
              </a:extLst>
            </p:cNvPr>
            <p:cNvSpPr txBox="1"/>
            <p:nvPr/>
          </p:nvSpPr>
          <p:spPr>
            <a:xfrm>
              <a:off x="9222719" y="5488556"/>
              <a:ext cx="11528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Ideal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9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535229" cy="4349939"/>
          </a:xfrm>
          <a:effectLst>
            <a:outerShdw dir="600000" sx="113000" sy="113000" algn="ctr" rotWithShape="0">
              <a:srgbClr val="000000"/>
            </a:outerShdw>
          </a:effectLst>
        </p:spPr>
        <p:txBody>
          <a:bodyPr>
            <a:normAutofit lnSpcReduction="10000"/>
          </a:bodyPr>
          <a:lstStyle/>
          <a:p>
            <a:r>
              <a:rPr lang="en-GB" dirty="0"/>
              <a:t>T</a:t>
            </a:r>
            <a:r>
              <a:rPr lang="en-US" dirty="0"/>
              <a:t>his experiment will contribute to </a:t>
            </a:r>
            <a:r>
              <a:rPr lang="en-US" b="1" dirty="0"/>
              <a:t>climate action</a:t>
            </a:r>
            <a:r>
              <a:rPr lang="en-US" dirty="0"/>
              <a:t> by providing valuable data on the oceans' role in mitigating climate change. </a:t>
            </a:r>
          </a:p>
          <a:p>
            <a:pPr algn="just"/>
            <a:r>
              <a:rPr lang="en-US" dirty="0"/>
              <a:t>Understanding how space-based conditions impact phytoplankton growth will help refine </a:t>
            </a:r>
            <a:r>
              <a:rPr lang="en-US" b="1" dirty="0"/>
              <a:t>carbon removal technologies</a:t>
            </a:r>
            <a:r>
              <a:rPr lang="en-US" dirty="0"/>
              <a:t> and global climate strategies. </a:t>
            </a:r>
          </a:p>
          <a:p>
            <a:r>
              <a:rPr lang="en-US" dirty="0"/>
              <a:t>The ISS’s unique vantage point will also improve </a:t>
            </a:r>
            <a:r>
              <a:rPr lang="en-US" b="1" dirty="0"/>
              <a:t>satellite-based climate monitoring </a:t>
            </a:r>
            <a:r>
              <a:rPr lang="en-US" dirty="0"/>
              <a:t>systems, giving scientists and policymakers real-time, accurate data for better-informed decisions.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744009" y="65351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Potential Benefits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FA73-5F1D-3164-0108-7A0E80BF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" b="100000" l="98" r="99512">
                        <a14:foregroundMark x1="13672" y1="56543" x2="35449" y2="86426"/>
                        <a14:foregroundMark x1="9082" y1="58984" x2="14355" y2="73633"/>
                        <a14:foregroundMark x1="56738" y1="13770" x2="49609" y2="39063"/>
                        <a14:foregroundMark x1="58105" y1="8398" x2="56738" y2="25488"/>
                        <a14:foregroundMark x1="56836" y1="4883" x2="55273" y2="14648"/>
                        <a14:foregroundMark x1="56641" y1="3223" x2="52832" y2="14844"/>
                        <a14:foregroundMark x1="56738" y1="2051" x2="54199" y2="7227"/>
                        <a14:foregroundMark x1="56348" y1="1660" x2="56348" y2="1660"/>
                        <a14:foregroundMark x1="62402" y1="14551" x2="62402" y2="14551"/>
                        <a14:foregroundMark x1="51367" y1="16406" x2="52832" y2="32324"/>
                        <a14:foregroundMark x1="51660" y1="14258" x2="51074" y2="18164"/>
                        <a14:foregroundMark x1="42285" y1="20215" x2="40527" y2="22852"/>
                        <a14:foregroundMark x1="44336" y1="20020" x2="41113" y2="21777"/>
                        <a14:foregroundMark x1="40723" y1="21289" x2="38965" y2="23730"/>
                        <a14:foregroundMark x1="33691" y1="28125" x2="33691" y2="28125"/>
                        <a14:foregroundMark x1="77051" y1="59961" x2="77051" y2="59961"/>
                        <a14:foregroundMark x1="27344" y1="31152" x2="27344" y2="31152"/>
                        <a14:foregroundMark x1="38574" y1="24121" x2="38574" y2="24121"/>
                        <a14:foregroundMark x1="50391" y1="19824" x2="50391" y2="19824"/>
                        <a14:foregroundMark x1="34668" y1="29004" x2="34668" y2="29004"/>
                        <a14:foregroundMark x1="52148" y1="12891" x2="52148" y2="12891"/>
                        <a14:foregroundMark x1="50586" y1="17090" x2="50586" y2="17090"/>
                        <a14:foregroundMark x1="61621" y1="15332" x2="61621" y2="15332"/>
                        <a14:foregroundMark x1="50391" y1="17871" x2="50391" y2="17871"/>
                        <a14:foregroundMark x1="50391" y1="16406" x2="50391" y2="16406"/>
                        <a14:foregroundMark x1="97949" y1="50000" x2="97949" y2="50000"/>
                        <a14:foregroundMark x1="98633" y1="49609" x2="98633" y2="49609"/>
                        <a14:foregroundMark x1="98633" y1="49609" x2="98633" y2="49609"/>
                        <a14:backgroundMark x1="92285" y1="84961" x2="88379" y2="94141"/>
                        <a14:backgroundMark x1="66406" y1="98828" x2="97168" y2="95117"/>
                        <a14:backgroundMark x1="82617" y1="92383" x2="97852" y2="83203"/>
                        <a14:backgroundMark x1="49707" y1="20215" x2="49707" y2="20215"/>
                        <a14:backgroundMark x1="37207" y1="27246" x2="37207" y2="27246"/>
                        <a14:backgroundMark x1="52930" y1="13574" x2="52930" y2="13574"/>
                        <a14:backgroundMark x1="96973" y1="72852" x2="96973" y2="72852"/>
                        <a14:backgroundMark x1="96484" y1="68164" x2="96484" y2="68164"/>
                        <a14:backgroundMark x1="97168" y1="71777" x2="97852" y2="67773"/>
                      </a14:backgroundRemoval>
                    </a14:imgEffect>
                  </a14:imgLayer>
                </a14:imgProps>
              </a:ext>
            </a:extLst>
          </a:blip>
          <a:srcRect t="-1" b="3257"/>
          <a:stretch/>
        </p:blipFill>
        <p:spPr>
          <a:xfrm>
            <a:off x="6874912" y="1669452"/>
            <a:ext cx="5245566" cy="50746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55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7" y="1204710"/>
            <a:ext cx="6804212" cy="44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2163297"/>
            <a:ext cx="8830560" cy="259531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Phytoplankton are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microscopic marine organisms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essential for carbon cycling, as they absorb large amounts of CO2 through photosynthesis. This process, called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carbon sequestration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is critical for regulating Earth’s climate.</a:t>
            </a: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However, how these organisms function in space, especially under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microgravity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remains unexplored.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Introduction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9BEF-436B-DBE8-0082-92E3866D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08507" y="2169770"/>
            <a:ext cx="4783493" cy="46882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DFFCF5-7FAA-0066-5CFD-C97497905679}"/>
              </a:ext>
            </a:extLst>
          </p:cNvPr>
          <p:cNvSpPr txBox="1">
            <a:spLocks/>
          </p:cNvSpPr>
          <p:nvPr/>
        </p:nvSpPr>
        <p:spPr>
          <a:xfrm rot="10800000" flipV="1">
            <a:off x="560387" y="4587631"/>
            <a:ext cx="6773474" cy="150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0099"/>
              </a:buClr>
              <a:buSzPct val="80000"/>
              <a:buFont typeface="Wingdings" panose="05000000000000000000" pitchFamily="2" charset="2"/>
              <a:buChar char="v"/>
              <a:defRPr sz="20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Space-based research offers a unique opportunity to analyze their growth and behavior in conditions unachievable on Earth.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768495" cy="4349939"/>
          </a:xfrm>
        </p:spPr>
        <p:txBody>
          <a:bodyPr/>
          <a:lstStyle/>
          <a:p>
            <a:r>
              <a:rPr lang="en-US" dirty="0"/>
              <a:t>This experiment investigates:</a:t>
            </a:r>
          </a:p>
          <a:p>
            <a:pPr lvl="1"/>
            <a:r>
              <a:rPr lang="en-US" dirty="0"/>
              <a:t>Influence of </a:t>
            </a:r>
            <a:r>
              <a:rPr lang="en-US" b="1" dirty="0"/>
              <a:t>microgravity</a:t>
            </a:r>
            <a:r>
              <a:rPr lang="en-US" dirty="0"/>
              <a:t> on phytoplankton’s growth and distribution.</a:t>
            </a:r>
          </a:p>
          <a:p>
            <a:pPr lvl="1"/>
            <a:r>
              <a:rPr lang="en-US" dirty="0"/>
              <a:t>The impact of </a:t>
            </a:r>
            <a:r>
              <a:rPr lang="en-US" b="1" dirty="0"/>
              <a:t>varying CO2 levels</a:t>
            </a:r>
            <a:r>
              <a:rPr lang="en-US" dirty="0"/>
              <a:t> on their carbon absorption rates in space.</a:t>
            </a:r>
          </a:p>
          <a:p>
            <a:pPr lvl="1"/>
            <a:r>
              <a:rPr lang="en-US" dirty="0"/>
              <a:t>The potential of ISS-based research to enhance our understanding of </a:t>
            </a:r>
            <a:r>
              <a:rPr lang="en-US" b="1" dirty="0"/>
              <a:t>oceanic carbon sequestration</a:t>
            </a:r>
            <a:r>
              <a:rPr lang="en-US" dirty="0"/>
              <a:t>, improving </a:t>
            </a:r>
            <a:r>
              <a:rPr lang="en-US" b="1" dirty="0"/>
              <a:t>climate models</a:t>
            </a:r>
            <a:r>
              <a:rPr lang="en-US" dirty="0"/>
              <a:t> and policy strategies on Earth.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Objectives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0A168-469D-1978-3FCD-7A73C71A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777" l="684" r="98438">
                        <a14:foregroundMark x1="80957" y1="29590" x2="80957" y2="29590"/>
                        <a14:foregroundMark x1="79102" y1="28125" x2="81348" y2="27441"/>
                        <a14:foregroundMark x1="81348" y1="27441" x2="81348" y2="27441"/>
                        <a14:foregroundMark x1="71094" y1="31836" x2="88184" y2="23340"/>
                        <a14:foregroundMark x1="72754" y1="20410" x2="96191" y2="24902"/>
                        <a14:foregroundMark x1="76367" y1="19336" x2="91992" y2="20410"/>
                        <a14:foregroundMark x1="97949" y1="25488" x2="84180" y2="34766"/>
                        <a14:foregroundMark x1="73340" y1="22852" x2="67871" y2="23535"/>
                        <a14:foregroundMark x1="58301" y1="64355" x2="91211" y2="76758"/>
                        <a14:foregroundMark x1="69141" y1="75000" x2="98438" y2="64160"/>
                        <a14:foregroundMark x1="66309" y1="74707" x2="55664" y2="64258"/>
                        <a14:foregroundMark x1="21289" y1="30078" x2="22949" y2="41406"/>
                        <a14:foregroundMark x1="16895" y1="29102" x2="13672" y2="60645"/>
                        <a14:foregroundMark x1="22949" y1="49805" x2="29395" y2="64160"/>
                        <a14:foregroundMark x1="32617" y1="26563" x2="37402" y2="41309"/>
                        <a14:foregroundMark x1="7715" y1="59277" x2="15332" y2="73535"/>
                        <a14:foregroundMark x1="28711" y1="71094" x2="46387" y2="68848"/>
                        <a14:foregroundMark x1="17480" y1="74707" x2="19336" y2="75098"/>
                        <a14:foregroundMark x1="3711" y1="59766" x2="3711" y2="69727"/>
                        <a14:foregroundMark x1="10938" y1="74805" x2="684" y2="66113"/>
                        <a14:foregroundMark x1="48047" y1="62598" x2="41211" y2="51758"/>
                        <a14:foregroundMark x1="48242" y1="69141" x2="48438" y2="66211"/>
                        <a14:foregroundMark x1="49609" y1="66309" x2="50391" y2="61621"/>
                        <a14:foregroundMark x1="49609" y1="67480" x2="49609" y2="67480"/>
                        <a14:foregroundMark x1="8105" y1="57715" x2="30566" y2="52051"/>
                        <a14:foregroundMark x1="3809" y1="93848" x2="37598" y2="87793"/>
                        <a14:foregroundMark x1="35547" y1="96777" x2="90918" y2="93652"/>
                        <a14:foregroundMark x1="85352" y1="56250" x2="85352" y2="57227"/>
                        <a14:foregroundMark x1="85352" y1="57227" x2="85742" y2="73730"/>
                        <a14:foregroundMark x1="76563" y1="52734" x2="78809" y2="59082"/>
                        <a14:foregroundMark x1="69434" y1="52441" x2="72266" y2="67578"/>
                        <a14:foregroundMark x1="15039" y1="77441" x2="20215" y2="78516"/>
                        <a14:backgroundMark x1="12988" y1="81641" x2="7910" y2="79590"/>
                        <a14:backgroundMark x1="18945" y1="80859" x2="11621" y2="80273"/>
                        <a14:backgroundMark x1="51953" y1="69922" x2="52539" y2="51855"/>
                        <a14:backgroundMark x1="57910" y1="71875" x2="48047" y2="72168"/>
                        <a14:backgroundMark x1="23242" y1="79102" x2="17090" y2="80078"/>
                        <a14:backgroundMark x1="46191" y1="73145" x2="49121" y2="71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61" y="1070149"/>
            <a:ext cx="4011039" cy="57878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6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5" y="2108034"/>
            <a:ext cx="8163486" cy="4582836"/>
          </a:xfrm>
        </p:spPr>
        <p:txBody>
          <a:bodyPr/>
          <a:lstStyle/>
          <a:p>
            <a:r>
              <a:rPr lang="en-US" b="1" dirty="0"/>
              <a:t>Growth Chambers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Cultivate phytoplankton in sealed chambers</a:t>
            </a:r>
          </a:p>
          <a:p>
            <a:pPr lvl="1"/>
            <a:r>
              <a:rPr lang="en-US" dirty="0"/>
              <a:t>Simulate ocean conditions (nutrients, light)</a:t>
            </a:r>
          </a:p>
          <a:p>
            <a:pPr lvl="1"/>
            <a:r>
              <a:rPr lang="en-US" dirty="0"/>
              <a:t>Control CO2 levels to test different scenarios</a:t>
            </a:r>
          </a:p>
          <a:p>
            <a:pPr lvl="1"/>
            <a:endParaRPr lang="en-GB" dirty="0"/>
          </a:p>
          <a:p>
            <a:r>
              <a:rPr lang="en-US" b="1" dirty="0"/>
              <a:t>Microgravity Impact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Analyze phytoplankton behavior under microgravity.</a:t>
            </a:r>
          </a:p>
          <a:p>
            <a:pPr lvl="1"/>
            <a:r>
              <a:rPr lang="en-US" dirty="0"/>
              <a:t>Compare with Earth-based controls.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272ED-50E5-151B-73CE-ED0CAC423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4297" r="95313">
                        <a14:foregroundMark x1="7910" y1="39648" x2="8105" y2="82031"/>
                        <a14:foregroundMark x1="14648" y1="83105" x2="37305" y2="83398"/>
                        <a14:foregroundMark x1="33496" y1="84277" x2="26953" y2="84082"/>
                        <a14:foregroundMark x1="26074" y1="84570" x2="26074" y2="84570"/>
                        <a14:foregroundMark x1="24414" y1="84277" x2="17676" y2="83887"/>
                        <a14:foregroundMark x1="37988" y1="83105" x2="45313" y2="81836"/>
                        <a14:foregroundMark x1="46387" y1="81055" x2="45703" y2="80859"/>
                        <a14:foregroundMark x1="61035" y1="22363" x2="81934" y2="22266"/>
                        <a14:foregroundMark x1="83984" y1="27930" x2="83203" y2="27539"/>
                        <a14:foregroundMark x1="83203" y1="26172" x2="83008" y2="23730"/>
                        <a14:foregroundMark x1="76465" y1="83984" x2="94727" y2="77832"/>
                        <a14:foregroundMark x1="85547" y1="39453" x2="85547" y2="39453"/>
                        <a14:foregroundMark x1="63477" y1="40039" x2="63477" y2="40039"/>
                        <a14:foregroundMark x1="55469" y1="39941" x2="55273" y2="76660"/>
                        <a14:foregroundMark x1="37305" y1="39258" x2="37305" y2="39258"/>
                        <a14:foregroundMark x1="29492" y1="39258" x2="29492" y2="39258"/>
                        <a14:foregroundMark x1="20801" y1="38965" x2="20801" y2="38965"/>
                        <a14:foregroundMark x1="12012" y1="39746" x2="12012" y2="39746"/>
                        <a14:foregroundMark x1="17773" y1="22754" x2="39063" y2="22363"/>
                        <a14:foregroundMark x1="59277" y1="83105" x2="74512" y2="84180"/>
                        <a14:foregroundMark x1="78516" y1="84180" x2="91504" y2="82227"/>
                        <a14:foregroundMark x1="91504" y1="82031" x2="95313" y2="79980"/>
                        <a14:foregroundMark x1="44434" y1="40137" x2="44727" y2="67773"/>
                        <a14:foregroundMark x1="4297" y1="78223" x2="4297" y2="78223"/>
                        <a14:foregroundMark x1="78809" y1="24219" x2="78809" y2="24219"/>
                        <a14:foregroundMark x1="91895" y1="40137" x2="92188" y2="48340"/>
                        <a14:foregroundMark x1="92480" y1="71582" x2="92090" y2="43066"/>
                        <a14:backgroundMark x1="50977" y1="67090" x2="50977" y2="67090"/>
                        <a14:backgroundMark x1="50977" y1="67090" x2="50977" y2="67090"/>
                        <a14:backgroundMark x1="50000" y1="62598" x2="49219" y2="75098"/>
                        <a14:backgroundMark x1="5469" y1="46289" x2="5469" y2="46289"/>
                        <a14:backgroundMark x1="6738" y1="45508" x2="6738" y2="45508"/>
                        <a14:backgroundMark x1="43262" y1="39746" x2="43262" y2="39746"/>
                        <a14:backgroundMark x1="43262" y1="39258" x2="43262" y2="39258"/>
                        <a14:backgroundMark x1="20703" y1="25586" x2="20703" y2="25586"/>
                        <a14:backgroundMark x1="52441" y1="63867" x2="52441" y2="63867"/>
                        <a14:backgroundMark x1="54980" y1="61426" x2="54980" y2="61426"/>
                        <a14:backgroundMark x1="54980" y1="59375" x2="54980" y2="59375"/>
                        <a14:backgroundMark x1="54688" y1="60059" x2="54688" y2="60059"/>
                        <a14:backgroundMark x1="78516" y1="26270" x2="78516" y2="26270"/>
                        <a14:backgroundMark x1="74316" y1="86621" x2="74316" y2="86621"/>
                        <a14:backgroundMark x1="77051" y1="85449" x2="77051" y2="85449"/>
                        <a14:backgroundMark x1="44922" y1="66113" x2="44922" y2="66113"/>
                        <a14:backgroundMark x1="4004" y1="78906" x2="4004" y2="78906"/>
                        <a14:backgroundMark x1="92188" y1="75195" x2="92188" y2="75195"/>
                        <a14:backgroundMark x1="74902" y1="86719" x2="74902" y2="86719"/>
                        <a14:backgroundMark x1="75684" y1="86426" x2="75684" y2="86426"/>
                        <a14:backgroundMark x1="79590" y1="30859" x2="79590" y2="30859"/>
                        <a14:backgroundMark x1="79590" y1="30859" x2="80078" y2="25977"/>
                        <a14:backgroundMark x1="92480" y1="70117" x2="9287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21" y="856034"/>
            <a:ext cx="4818249" cy="663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  <a:reflection stA="45000" endPos="6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5771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5" y="2108034"/>
            <a:ext cx="8163486" cy="4582836"/>
          </a:xfrm>
        </p:spPr>
        <p:txBody>
          <a:bodyPr/>
          <a:lstStyle/>
          <a:p>
            <a:r>
              <a:rPr lang="en-US" b="1" dirty="0"/>
              <a:t>Growth Chambers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Cultivate phytoplankton in sealed chambers</a:t>
            </a:r>
          </a:p>
          <a:p>
            <a:pPr lvl="1"/>
            <a:r>
              <a:rPr lang="en-US" dirty="0"/>
              <a:t>Simulate ocean conditions (nutrients, light)</a:t>
            </a:r>
          </a:p>
          <a:p>
            <a:pPr lvl="1"/>
            <a:r>
              <a:rPr lang="en-US" dirty="0"/>
              <a:t>Control CO2 levels to test different scenarios</a:t>
            </a:r>
          </a:p>
          <a:p>
            <a:pPr lvl="1"/>
            <a:endParaRPr lang="en-GB" dirty="0"/>
          </a:p>
          <a:p>
            <a:r>
              <a:rPr lang="en-US" b="1" dirty="0"/>
              <a:t>Microgravity Impact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Analyze phytoplankton behavior under microgravity.</a:t>
            </a:r>
          </a:p>
          <a:p>
            <a:pPr lvl="1"/>
            <a:r>
              <a:rPr lang="en-US" dirty="0"/>
              <a:t>Compare with Earth-based controls.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272ED-50E5-151B-73CE-ED0CAC423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4297" r="95313">
                        <a14:foregroundMark x1="7910" y1="39648" x2="8105" y2="82031"/>
                        <a14:foregroundMark x1="14648" y1="83105" x2="37305" y2="83398"/>
                        <a14:foregroundMark x1="33496" y1="84277" x2="26953" y2="84082"/>
                        <a14:foregroundMark x1="26074" y1="84570" x2="26074" y2="84570"/>
                        <a14:foregroundMark x1="24414" y1="84277" x2="17676" y2="83887"/>
                        <a14:foregroundMark x1="37988" y1="83105" x2="45313" y2="81836"/>
                        <a14:foregroundMark x1="46387" y1="81055" x2="45703" y2="80859"/>
                        <a14:foregroundMark x1="61035" y1="22363" x2="81934" y2="22266"/>
                        <a14:foregroundMark x1="83984" y1="27930" x2="83203" y2="27539"/>
                        <a14:foregroundMark x1="83203" y1="26172" x2="83008" y2="23730"/>
                        <a14:foregroundMark x1="76465" y1="83984" x2="94727" y2="77832"/>
                        <a14:foregroundMark x1="85547" y1="39453" x2="85547" y2="39453"/>
                        <a14:foregroundMark x1="63477" y1="40039" x2="63477" y2="40039"/>
                        <a14:foregroundMark x1="55469" y1="39941" x2="55273" y2="76660"/>
                        <a14:foregroundMark x1="37305" y1="39258" x2="37305" y2="39258"/>
                        <a14:foregroundMark x1="29492" y1="39258" x2="29492" y2="39258"/>
                        <a14:foregroundMark x1="20801" y1="38965" x2="20801" y2="38965"/>
                        <a14:foregroundMark x1="12012" y1="39746" x2="12012" y2="39746"/>
                        <a14:foregroundMark x1="17773" y1="22754" x2="39063" y2="22363"/>
                        <a14:foregroundMark x1="59277" y1="83105" x2="74512" y2="84180"/>
                        <a14:foregroundMark x1="78516" y1="84180" x2="91504" y2="82227"/>
                        <a14:foregroundMark x1="91504" y1="82031" x2="95313" y2="79980"/>
                        <a14:foregroundMark x1="44434" y1="40137" x2="44727" y2="67773"/>
                        <a14:foregroundMark x1="4297" y1="78223" x2="4297" y2="78223"/>
                        <a14:foregroundMark x1="78809" y1="24219" x2="78809" y2="24219"/>
                        <a14:foregroundMark x1="91895" y1="40137" x2="92188" y2="48340"/>
                        <a14:foregroundMark x1="92480" y1="71582" x2="92090" y2="43066"/>
                        <a14:backgroundMark x1="50977" y1="67090" x2="50977" y2="67090"/>
                        <a14:backgroundMark x1="50977" y1="67090" x2="50977" y2="67090"/>
                        <a14:backgroundMark x1="50000" y1="62598" x2="49219" y2="75098"/>
                        <a14:backgroundMark x1="5469" y1="46289" x2="5469" y2="46289"/>
                        <a14:backgroundMark x1="6738" y1="45508" x2="6738" y2="45508"/>
                        <a14:backgroundMark x1="43262" y1="39746" x2="43262" y2="39746"/>
                        <a14:backgroundMark x1="43262" y1="39258" x2="43262" y2="39258"/>
                        <a14:backgroundMark x1="20703" y1="25586" x2="20703" y2="25586"/>
                        <a14:backgroundMark x1="52441" y1="63867" x2="52441" y2="63867"/>
                        <a14:backgroundMark x1="54980" y1="61426" x2="54980" y2="61426"/>
                        <a14:backgroundMark x1="54980" y1="59375" x2="54980" y2="59375"/>
                        <a14:backgroundMark x1="54688" y1="60059" x2="54688" y2="60059"/>
                        <a14:backgroundMark x1="78516" y1="26270" x2="78516" y2="26270"/>
                        <a14:backgroundMark x1="74316" y1="86621" x2="74316" y2="86621"/>
                        <a14:backgroundMark x1="77051" y1="85449" x2="77051" y2="85449"/>
                        <a14:backgroundMark x1="44922" y1="66113" x2="44922" y2="66113"/>
                        <a14:backgroundMark x1="4004" y1="78906" x2="4004" y2="78906"/>
                        <a14:backgroundMark x1="92188" y1="75195" x2="92188" y2="75195"/>
                        <a14:backgroundMark x1="74902" y1="86719" x2="74902" y2="86719"/>
                        <a14:backgroundMark x1="75684" y1="86426" x2="75684" y2="86426"/>
                        <a14:backgroundMark x1="79590" y1="30859" x2="79590" y2="30859"/>
                        <a14:backgroundMark x1="79590" y1="30859" x2="80078" y2="25977"/>
                        <a14:backgroundMark x1="92480" y1="70117" x2="9287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21" y="856034"/>
            <a:ext cx="4818249" cy="663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  <a:reflection stA="45000" endPos="6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959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342" y="2167467"/>
            <a:ext cx="7660873" cy="481237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Measurements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Using sensors for tracking photosynthesis, growth and carbon absorption rates</a:t>
            </a:r>
          </a:p>
          <a:p>
            <a:pPr lvl="1" algn="just"/>
            <a:r>
              <a:rPr lang="en-US" dirty="0"/>
              <a:t>Monitoring gas exchange and photosynthesis efficiency</a:t>
            </a:r>
          </a:p>
          <a:p>
            <a:pPr lvl="1" algn="just"/>
            <a:endParaRPr lang="en-US" dirty="0"/>
          </a:p>
          <a:p>
            <a:pPr algn="just"/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Gathering data on phytoplankton's carbon sequestration potential in space</a:t>
            </a:r>
          </a:p>
          <a:p>
            <a:pPr lvl="1" algn="just"/>
            <a:r>
              <a:rPr lang="en-US" dirty="0"/>
              <a:t>Comparing space results to Earth’s conditions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755EA-8129-29DC-731A-7EADF5346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2" b="77930" l="20801" r="77637">
                        <a14:foregroundMark x1="49219" y1="15039" x2="49219" y2="15039"/>
                        <a14:foregroundMark x1="47266" y1="18164" x2="47266" y2="18164"/>
                        <a14:foregroundMark x1="50781" y1="19336" x2="50781" y2="19336"/>
                        <a14:foregroundMark x1="50879" y1="18457" x2="50879" y2="18457"/>
                        <a14:foregroundMark x1="48828" y1="18457" x2="52539" y2="18457"/>
                      </a14:backgroundRemoval>
                    </a14:imgEffect>
                  </a14:imgLayer>
                </a14:imgProps>
              </a:ext>
            </a:extLst>
          </a:blip>
          <a:srcRect l="20850" r="21400" b="21655"/>
          <a:stretch/>
        </p:blipFill>
        <p:spPr>
          <a:xfrm>
            <a:off x="8181975" y="1600200"/>
            <a:ext cx="4010025" cy="5257800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reflection stA="45000" endPos="43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90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489" y="2163297"/>
            <a:ext cx="7473243" cy="4694703"/>
          </a:xfrm>
        </p:spPr>
        <p:txBody>
          <a:bodyPr>
            <a:normAutofit/>
          </a:bodyPr>
          <a:lstStyle/>
          <a:p>
            <a:r>
              <a:rPr lang="en-US" b="1" dirty="0"/>
              <a:t>ISS’s Unique Vantage Point</a:t>
            </a:r>
            <a:endParaRPr lang="en-US" dirty="0"/>
          </a:p>
          <a:p>
            <a:pPr lvl="1"/>
            <a:r>
              <a:rPr lang="en-US" dirty="0"/>
              <a:t>Observes Earth’s oceans from space</a:t>
            </a:r>
          </a:p>
          <a:p>
            <a:pPr lvl="1"/>
            <a:r>
              <a:rPr lang="en-US" dirty="0"/>
              <a:t>Monitors phytoplankton blooms via satellite imagery and sensors.</a:t>
            </a:r>
          </a:p>
          <a:p>
            <a:r>
              <a:rPr lang="en-US" b="1" dirty="0"/>
              <a:t>Refining Carbon Sequestration Estimation</a:t>
            </a:r>
            <a:endParaRPr lang="en-US" dirty="0"/>
          </a:p>
          <a:p>
            <a:pPr lvl="1"/>
            <a:r>
              <a:rPr lang="en-US" dirty="0"/>
              <a:t>Focus on phytoplankton’s role in absorbing atmospheric CO2.</a:t>
            </a:r>
            <a:endParaRPr lang="en-US" b="1" dirty="0"/>
          </a:p>
          <a:p>
            <a:r>
              <a:rPr lang="en-US" b="1" dirty="0"/>
              <a:t>Combining Space Data with Experiment</a:t>
            </a:r>
            <a:endParaRPr lang="en-US" dirty="0"/>
          </a:p>
          <a:p>
            <a:pPr lvl="1"/>
            <a:r>
              <a:rPr lang="en-US" dirty="0"/>
              <a:t>Space observations integrated with experimental results.</a:t>
            </a:r>
          </a:p>
          <a:p>
            <a:pPr lvl="1"/>
            <a:r>
              <a:rPr lang="en-US" dirty="0"/>
              <a:t>Development of more accurate </a:t>
            </a:r>
            <a:r>
              <a:rPr lang="en-US" b="1" dirty="0"/>
              <a:t>global climate models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188-91B5-F4CF-84F7-8CD2BD0D650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Analyzing Ocean Carbon Sequestration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47B7-8001-A712-DC73-2AEBA531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" b="98960" l="0" r="98214">
                        <a14:foregroundMark x1="16071" y1="76969" x2="59821" y2="89450"/>
                        <a14:foregroundMark x1="64435" y1="89153" x2="90774" y2="62110"/>
                        <a14:foregroundMark x1="73065" y1="83952" x2="83333" y2="74443"/>
                        <a14:foregroundMark x1="79464" y1="82021" x2="89583" y2="68648"/>
                        <a14:foregroundMark x1="87798" y1="75780" x2="91518" y2="57949"/>
                        <a14:foregroundMark x1="90625" y1="67905" x2="92560" y2="52155"/>
                        <a14:foregroundMark x1="90327" y1="70431" x2="90327" y2="68499"/>
                        <a14:foregroundMark x1="89583" y1="72660" x2="90179" y2="69985"/>
                        <a14:foregroundMark x1="60565" y1="87519" x2="63839" y2="85736"/>
                        <a14:foregroundMark x1="62202" y1="91530" x2="64286" y2="90193"/>
                        <a14:foregroundMark x1="15327" y1="76523" x2="9077" y2="48737"/>
                        <a14:foregroundMark x1="13095" y1="74146" x2="10863" y2="59881"/>
                        <a14:foregroundMark x1="11161" y1="72808" x2="12500" y2="58692"/>
                        <a14:foregroundMark x1="11012" y1="69985" x2="11607" y2="58395"/>
                        <a14:foregroundMark x1="10119" y1="68202" x2="10565" y2="58692"/>
                        <a14:foregroundMark x1="9524" y1="64636" x2="11458" y2="53640"/>
                        <a14:foregroundMark x1="10565" y1="69391" x2="8482" y2="55423"/>
                        <a14:foregroundMark x1="86161" y1="38187" x2="86161" y2="38187"/>
                        <a14:foregroundMark x1="87054" y1="39227" x2="91220" y2="48291"/>
                        <a14:foregroundMark x1="80208" y1="31947" x2="86458" y2="39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4" r="2638"/>
          <a:stretch/>
        </p:blipFill>
        <p:spPr>
          <a:xfrm>
            <a:off x="8025324" y="1990914"/>
            <a:ext cx="4324719" cy="46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188372" cy="4349939"/>
          </a:xfrm>
        </p:spPr>
        <p:txBody>
          <a:bodyPr>
            <a:normAutofit/>
          </a:bodyPr>
          <a:lstStyle/>
          <a:p>
            <a:r>
              <a:rPr lang="en-US" sz="2800" dirty="0"/>
              <a:t>Increased Nutrient Availability</a:t>
            </a:r>
          </a:p>
          <a:p>
            <a:r>
              <a:rPr lang="en-US" sz="2800" dirty="0"/>
              <a:t>Enhanced Water Circulation</a:t>
            </a:r>
          </a:p>
          <a:p>
            <a:r>
              <a:rPr lang="en-US" sz="2800" dirty="0"/>
              <a:t>Improved Light Penetration</a:t>
            </a:r>
          </a:p>
          <a:p>
            <a:r>
              <a:rPr lang="en-US" sz="2800" dirty="0"/>
              <a:t>Altered Cell Membrane Permeability</a:t>
            </a:r>
          </a:p>
          <a:p>
            <a:r>
              <a:rPr lang="en-US" sz="2800" dirty="0"/>
              <a:t>Changes in Phytoplankton Orientation</a:t>
            </a:r>
          </a:p>
          <a:p>
            <a:r>
              <a:rPr lang="en-US" sz="2800" dirty="0"/>
              <a:t>Reduced Gravitational Stress</a:t>
            </a:r>
          </a:p>
          <a:p>
            <a:r>
              <a:rPr lang="en-US" sz="2800" dirty="0"/>
              <a:t>Increased Cell Division Rate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188-91B5-F4CF-84F7-8CD2BD0D650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Expected Changes in Phytoplankton under Microgravity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47B7-8001-A712-DC73-2AEBA531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" b="98960" l="0" r="98214">
                        <a14:foregroundMark x1="16071" y1="76969" x2="59821" y2="89450"/>
                        <a14:foregroundMark x1="64435" y1="89153" x2="90774" y2="62110"/>
                        <a14:foregroundMark x1="73065" y1="83952" x2="83333" y2="74443"/>
                        <a14:foregroundMark x1="79464" y1="82021" x2="89583" y2="68648"/>
                        <a14:foregroundMark x1="87798" y1="75780" x2="91518" y2="57949"/>
                        <a14:foregroundMark x1="90625" y1="67905" x2="92560" y2="52155"/>
                        <a14:foregroundMark x1="90327" y1="70431" x2="90327" y2="68499"/>
                        <a14:foregroundMark x1="89583" y1="72660" x2="90179" y2="69985"/>
                        <a14:foregroundMark x1="60565" y1="87519" x2="63839" y2="85736"/>
                        <a14:foregroundMark x1="62202" y1="91530" x2="64286" y2="90193"/>
                        <a14:foregroundMark x1="15327" y1="76523" x2="9077" y2="48737"/>
                        <a14:foregroundMark x1="13095" y1="74146" x2="10863" y2="59881"/>
                        <a14:foregroundMark x1="11161" y1="72808" x2="12500" y2="58692"/>
                        <a14:foregroundMark x1="11012" y1="69985" x2="11607" y2="58395"/>
                        <a14:foregroundMark x1="10119" y1="68202" x2="10565" y2="58692"/>
                        <a14:foregroundMark x1="9524" y1="64636" x2="11458" y2="53640"/>
                        <a14:foregroundMark x1="10565" y1="69391" x2="8482" y2="55423"/>
                        <a14:foregroundMark x1="86161" y1="38187" x2="86161" y2="38187"/>
                        <a14:foregroundMark x1="87054" y1="39227" x2="91220" y2="48291"/>
                        <a14:foregroundMark x1="80208" y1="31947" x2="86458" y2="39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4" r="2638"/>
          <a:stretch/>
        </p:blipFill>
        <p:spPr>
          <a:xfrm>
            <a:off x="7586318" y="1858297"/>
            <a:ext cx="4605682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478375" cy="4349939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experiment is expected to show how </a:t>
            </a:r>
            <a:r>
              <a:rPr lang="en-US" b="1" dirty="0"/>
              <a:t>microgravity and CO</a:t>
            </a:r>
            <a:r>
              <a:rPr lang="en-PK" b="1" dirty="0"/>
              <a:t>₂</a:t>
            </a:r>
            <a:r>
              <a:rPr lang="en-US" b="1" dirty="0"/>
              <a:t> variations</a:t>
            </a:r>
            <a:r>
              <a:rPr lang="en-US" dirty="0"/>
              <a:t> affect the growth and carbon sequestration capacity of phytoplankton. This could lead to: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New insights into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phytoplankton behavior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in space and extreme conditions.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Enhanced accuracy in predicting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oceanic carbon sequestration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Improved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climate models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 incorporating these findings for better global climate predictions.</a:t>
            </a:r>
            <a:endParaRPr lang="en-GB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Expected Outcomes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C77D26-3CDE-BCD8-F22D-389882E4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297" y1="28198" x2="64244" y2="28779"/>
                        <a14:foregroundMark x1="60707" y1="26744" x2="64244" y2="26453"/>
                        <a14:foregroundMark x1="65815" y1="27907" x2="66012" y2="32267"/>
                        <a14:foregroundMark x1="65815" y1="26744" x2="65815" y2="26744"/>
                        <a14:foregroundMark x1="66208" y1="26744" x2="66208" y2="26744"/>
                        <a14:foregroundMark x1="66012" y1="30523" x2="66012" y2="30523"/>
                        <a14:foregroundMark x1="66208" y1="33140" x2="66208" y2="33721"/>
                        <a14:foregroundMark x1="66798" y1="30523" x2="66798" y2="39244"/>
                        <a14:foregroundMark x1="50098" y1="21802" x2="55206" y2="22674"/>
                        <a14:foregroundMark x1="45383" y1="19767" x2="46169" y2="18314"/>
                        <a14:foregroundMark x1="44597" y1="18895" x2="47348" y2="19767"/>
                        <a14:foregroundMark x1="45187" y1="20349" x2="44401" y2="27326"/>
                        <a14:foregroundMark x1="26326" y1="53198" x2="48134" y2="78488"/>
                        <a14:foregroundMark x1="58939" y1="62209" x2="76228" y2="50291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colorTemperature colorTemp="7500"/>
                    </a14:imgEffect>
                    <a14:imgEffect>
                      <a14:saturation sat="106000"/>
                    </a14:imgEffect>
                    <a14:imgEffect>
                      <a14:brightnessContrast bright="17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24" y="1270000"/>
            <a:ext cx="5170648" cy="5435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514</Words>
  <Application>Microsoft Office PowerPoint</Application>
  <PresentationFormat>Widescreen</PresentationFormat>
  <Paragraphs>80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Abel</vt:lpstr>
      <vt:lpstr>Arial</vt:lpstr>
      <vt:lpstr>Arial Rounded MT Bold</vt:lpstr>
      <vt:lpstr>Calibri</vt:lpstr>
      <vt:lpstr>Imprint MT Shadow</vt:lpstr>
      <vt:lpstr>Megrim</vt:lpstr>
      <vt:lpstr>Trebuchet MS</vt:lpstr>
      <vt:lpstr>Wingdings</vt:lpstr>
      <vt:lpstr>Wingdings 3</vt:lpstr>
      <vt:lpstr>Facet</vt:lpstr>
      <vt:lpstr>Iris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Summi</dc:creator>
  <cp:lastModifiedBy>Summi</cp:lastModifiedBy>
  <cp:revision>41</cp:revision>
  <dcterms:created xsi:type="dcterms:W3CDTF">2024-09-26T11:10:06Z</dcterms:created>
  <dcterms:modified xsi:type="dcterms:W3CDTF">2024-10-06T10:49:30Z</dcterms:modified>
</cp:coreProperties>
</file>